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81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100" d="100"/>
          <a:sy n="100" d="100"/>
        </p:scale>
        <p:origin x="-1062" y="-9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5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2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complex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𝑖𝑘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  <a:blipFill rotWithShape="1">
                <a:blip r:embed="rId2"/>
                <a:stretch>
                  <a:fillRect l="-610"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69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4891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5786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i.e.,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447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0566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	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27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(38)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triangularization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	   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until Eq. (35) is satisfied to any desired accuracy, i.e.,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                  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blipFill rotWithShape="1">
                <a:blip r:embed="rId3"/>
                <a:stretch>
                  <a:fillRect l="-552" t="-1330" b="-10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equations in (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43)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blipFill rotWithShape="1">
                <a:blip r:embed="rId2"/>
                <a:stretch>
                  <a:fillRect l="-974" b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/>
                            </a:rPr>
                            <m:t>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each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figure below shows a single-line diagram of a five-bus power system. The four tables on the following slides contain input data.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33589308"/>
                  </p:ext>
                </p:extLst>
              </p:nvPr>
            </p:nvGraphicFramePr>
            <p:xfrm>
              <a:off x="457200" y="1371600"/>
              <a:ext cx="8229600" cy="3042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PV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33589308"/>
                  </p:ext>
                </p:extLst>
              </p:nvPr>
            </p:nvGraphicFramePr>
            <p:xfrm>
              <a:off x="457200" y="1371600"/>
              <a:ext cx="8229600" cy="3042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64" r="-498101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64" r="-602679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64" r="-4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64" r="-3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64" r="-2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64" r="-1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64" b="-163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PV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Bus input Data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58015"/>
              </p:ext>
            </p:extLst>
          </p:nvPr>
        </p:nvGraphicFramePr>
        <p:xfrm>
          <a:off x="533400" y="990600"/>
          <a:ext cx="68580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6205267"/>
                  </p:ext>
                </p:extLst>
              </p:nvPr>
            </p:nvGraphicFramePr>
            <p:xfrm>
              <a:off x="545592" y="4267200"/>
              <a:ext cx="7053942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6205267"/>
                  </p:ext>
                </p:extLst>
              </p:nvPr>
            </p:nvGraphicFramePr>
            <p:xfrm>
              <a:off x="545592" y="4267200"/>
              <a:ext cx="7053942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2083" t="-2564" r="-201042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Line input Data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Transformer input Data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Input Data and Unknowns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By using values from the Line input Data,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unit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1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4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5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6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7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4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5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in the Newton Raphson section,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355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Substitute into equation (52) to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get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355697"/>
              </a:xfrm>
              <a:prstGeom prst="rect">
                <a:avLst/>
              </a:prstGeom>
              <a:blipFill rotWithShape="1">
                <a:blip r:embed="rId2"/>
                <a:stretch>
                  <a:fillRect l="-867" t="-911" b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</a:p>
              <a:p>
                <a:pPr lvl="1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Power Flow is used in Optimal Power Flow (OPF) solvers, Location Marginal Price (LMP) solvers, and Contingency 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741" t="-706" r="-59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distribution level the assumption of a three phase balanced system is not longer appropriate.</a:t>
            </a:r>
          </a:p>
          <a:p>
            <a:endParaRPr lang="en-US" dirty="0"/>
          </a:p>
          <a:p>
            <a:r>
              <a:rPr lang="en-US" dirty="0"/>
              <a:t>For distribution feeders which are generally operated in a radial configuration, the FBS method is an effective unbalanced power flow solution method. </a:t>
            </a:r>
          </a:p>
          <a:p>
            <a:endParaRPr lang="en-US" dirty="0"/>
          </a:p>
          <a:p>
            <a:r>
              <a:rPr lang="en-US" dirty="0"/>
              <a:t>The FBS method will not work for a looped or meshed system.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dirty="0" smtClean="0"/>
                  <a:t>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for the </a:t>
                </a:r>
                <a:r>
                  <a:rPr lang="en-US" dirty="0" smtClean="0"/>
                  <a:t>line </a:t>
                </a:r>
                <a:r>
                  <a:rPr lang="en-US" dirty="0" smtClean="0"/>
                  <a:t>between node 1 and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  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/>
                  <a:t>Using the new voltage a backward sweep is started that will lead to a new source current.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FBS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590800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04800" y="1750350"/>
                <a:ext cx="54066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 figure to the right shows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 single-phase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𝑧</m:t>
                    </m:r>
                    <m:r>
                      <a:rPr lang="en-US" sz="2000" i="1">
                        <a:latin typeface="Cambria Math"/>
                      </a:rPr>
                      <m:t>=0.3+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750350"/>
                <a:ext cx="5406665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1127" t="-4310" r="-67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53788" y="3202261"/>
                <a:ext cx="6275612" cy="79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The impedance of Segment 1-2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is: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=0.1705+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Ω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202261"/>
                <a:ext cx="6275612" cy="793679"/>
              </a:xfrm>
              <a:prstGeom prst="rect">
                <a:avLst/>
              </a:prstGeom>
              <a:blipFill rotWithShape="1">
                <a:blip r:embed="rId4"/>
                <a:stretch>
                  <a:fillRect l="-971" t="-3817" b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87984" y="4493550"/>
                <a:ext cx="8656016" cy="1145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 impedance of Segment 2-3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is:   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=0.2273+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Ω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4493550"/>
                <a:ext cx="8656016" cy="1145250"/>
              </a:xfrm>
              <a:prstGeom prst="rect">
                <a:avLst/>
              </a:prstGeom>
              <a:blipFill rotWithShape="1">
                <a:blip r:embed="rId5"/>
                <a:stretch>
                  <a:fillRect l="-704"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</a:t>
                </a:r>
                <a:r>
                  <a:rPr lang="en-US" dirty="0" smtClean="0"/>
                  <a:t>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887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</a:t>
                </a:r>
                <a:r>
                  <a:rPr lang="en-US" dirty="0" smtClean="0"/>
                  <a:t>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Now </a:t>
                </a:r>
                <a:r>
                  <a:rPr lang="en-US" dirty="0" smtClean="0"/>
                  <a:t>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78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/>
              <a:t>FBS Example Cont.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81000" y="1073289"/>
                <a:ext cx="8763000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73289"/>
                <a:ext cx="8763000" cy="5262979"/>
              </a:xfrm>
              <a:prstGeom prst="rect">
                <a:avLst/>
              </a:prstGeom>
              <a:blipFill rotWithShape="1">
                <a:blip r:embed="rId2"/>
                <a:stretch>
                  <a:fillRect l="-1113" t="-927" r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 </a:t>
            </a:r>
            <a:r>
              <a:rPr lang="en-US" dirty="0" smtClean="0"/>
              <a:t>Feeder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sz="2400" dirty="0" smtClean="0"/>
              <a:t>For </a:t>
            </a:r>
            <a:r>
              <a:rPr lang="en-US" sz="2400" dirty="0" smtClean="0"/>
              <a:t>a general feeder like the one shown, the following methodology is adopted.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For </a:t>
            </a:r>
            <a:r>
              <a:rPr lang="en-US" sz="2400" dirty="0"/>
              <a:t>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Feeder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Feeder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</a:t>
            </a:r>
            <a:r>
              <a:rPr lang="en-US" sz="2400" dirty="0" smtClean="0"/>
              <a:t>analysis on the feeder shown,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5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split into real and reactive components.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45720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90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14176</TotalTime>
  <Words>8856</Words>
  <Application>Microsoft Office PowerPoint</Application>
  <PresentationFormat>On-screen Show (4:3)</PresentationFormat>
  <Paragraphs>1076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FBS Example</vt:lpstr>
      <vt:lpstr>FBS Example Cont.</vt:lpstr>
      <vt:lpstr>FBS Example Cont.</vt:lpstr>
      <vt:lpstr>FBS Example Cont.</vt:lpstr>
      <vt:lpstr>PowerPoint Presentation</vt:lpstr>
      <vt:lpstr>General Feeder</vt:lpstr>
      <vt:lpstr>General Feeder Cont.</vt:lpstr>
      <vt:lpstr>General Feeder Cont.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Substation and Distribution Automation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Staff</cp:lastModifiedBy>
  <cp:revision>611</cp:revision>
  <dcterms:created xsi:type="dcterms:W3CDTF">2006-08-16T00:00:00Z</dcterms:created>
  <dcterms:modified xsi:type="dcterms:W3CDTF">2012-01-04T20:26:56Z</dcterms:modified>
</cp:coreProperties>
</file>